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  <p:sldMasterId id="2147483749" r:id="rId2"/>
  </p:sldMasterIdLst>
  <p:sldIdLst>
    <p:sldId id="256" r:id="rId3"/>
    <p:sldId id="268" r:id="rId4"/>
    <p:sldId id="269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0" r:id="rId13"/>
    <p:sldId id="283" r:id="rId14"/>
    <p:sldId id="278" r:id="rId15"/>
    <p:sldId id="279" r:id="rId16"/>
    <p:sldId id="280" r:id="rId17"/>
    <p:sldId id="281" r:id="rId18"/>
    <p:sldId id="282" r:id="rId19"/>
    <p:sldId id="284" r:id="rId20"/>
    <p:sldId id="285" r:id="rId21"/>
    <p:sldId id="286" r:id="rId22"/>
    <p:sldId id="287" r:id="rId23"/>
    <p:sldId id="290" r:id="rId24"/>
    <p:sldId id="288" r:id="rId25"/>
    <p:sldId id="289" r:id="rId26"/>
    <p:sldId id="26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6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501B80-E038-4542-B432-61D20961349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DED407-23F2-4F28-9541-32373C65D44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Performed on percentage of weekly returns of each stock.</a:t>
          </a:r>
        </a:p>
      </dgm:t>
    </dgm:pt>
    <dgm:pt modelId="{F8E863FB-F3D7-4706-9492-9610A04EEB44}" type="parTrans" cxnId="{93F31684-9B52-4A17-B7DA-384250E88534}">
      <dgm:prSet/>
      <dgm:spPr/>
      <dgm:t>
        <a:bodyPr/>
        <a:lstStyle/>
        <a:p>
          <a:endParaRPr lang="en-US"/>
        </a:p>
      </dgm:t>
    </dgm:pt>
    <dgm:pt modelId="{36E28607-77D6-4267-AB1F-3AD04A7D4536}" type="sibTrans" cxnId="{93F31684-9B52-4A17-B7DA-384250E88534}">
      <dgm:prSet/>
      <dgm:spPr/>
      <dgm:t>
        <a:bodyPr/>
        <a:lstStyle/>
        <a:p>
          <a:endParaRPr lang="en-US"/>
        </a:p>
      </dgm:t>
    </dgm:pt>
    <dgm:pt modelId="{A6687A68-C51E-4EE4-A173-5797FF0BA9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Used Elbow method to determine optimal number of clusters.</a:t>
          </a:r>
        </a:p>
      </dgm:t>
    </dgm:pt>
    <dgm:pt modelId="{7CF731A1-4EE8-483C-8CA5-8C86F9729BD9}" type="parTrans" cxnId="{F3DEF059-9A93-4EB4-B6EE-BAAA90F08545}">
      <dgm:prSet/>
      <dgm:spPr/>
      <dgm:t>
        <a:bodyPr/>
        <a:lstStyle/>
        <a:p>
          <a:endParaRPr lang="en-US"/>
        </a:p>
      </dgm:t>
    </dgm:pt>
    <dgm:pt modelId="{CC768DBA-204E-4105-B66D-AB60E78D5501}" type="sibTrans" cxnId="{F3DEF059-9A93-4EB4-B6EE-BAAA90F08545}">
      <dgm:prSet/>
      <dgm:spPr/>
      <dgm:t>
        <a:bodyPr/>
        <a:lstStyle/>
        <a:p>
          <a:endParaRPr lang="en-US"/>
        </a:p>
      </dgm:t>
    </dgm:pt>
    <dgm:pt modelId="{75C7EBF7-4128-4713-83E7-E4B309AA18EB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Implemented Silhouette analysis to determine degree of separation between the clusters.</a:t>
          </a:r>
        </a:p>
      </dgm:t>
    </dgm:pt>
    <dgm:pt modelId="{6B5533D3-099D-4419-A62A-B22D8CB14207}" type="parTrans" cxnId="{D6EAC496-75B5-494F-BF5E-30C161F796D8}">
      <dgm:prSet/>
      <dgm:spPr/>
      <dgm:t>
        <a:bodyPr/>
        <a:lstStyle/>
        <a:p>
          <a:endParaRPr lang="en-US"/>
        </a:p>
      </dgm:t>
    </dgm:pt>
    <dgm:pt modelId="{DBA2C38B-BF30-421A-849C-18F10B8A5C6B}" type="sibTrans" cxnId="{D6EAC496-75B5-494F-BF5E-30C161F796D8}">
      <dgm:prSet/>
      <dgm:spPr/>
      <dgm:t>
        <a:bodyPr/>
        <a:lstStyle/>
        <a:p>
          <a:endParaRPr lang="en-US"/>
        </a:p>
      </dgm:t>
    </dgm:pt>
    <dgm:pt modelId="{0F0A9ECE-899E-432A-8BC6-74FC74C8E525}" type="pres">
      <dgm:prSet presAssocID="{1E501B80-E038-4542-B432-61D209613495}" presName="root" presStyleCnt="0">
        <dgm:presLayoutVars>
          <dgm:dir/>
          <dgm:resizeHandles val="exact"/>
        </dgm:presLayoutVars>
      </dgm:prSet>
      <dgm:spPr/>
    </dgm:pt>
    <dgm:pt modelId="{517437A4-E8B7-4C69-9F36-3226D1498CC1}" type="pres">
      <dgm:prSet presAssocID="{80DED407-23F2-4F28-9541-32373C65D44E}" presName="compNode" presStyleCnt="0"/>
      <dgm:spPr/>
    </dgm:pt>
    <dgm:pt modelId="{15279433-4A31-4AE2-9D2F-ACD555ED7891}" type="pres">
      <dgm:prSet presAssocID="{80DED407-23F2-4F28-9541-32373C65D44E}" presName="bgRect" presStyleLbl="bgShp" presStyleIdx="0" presStyleCnt="3"/>
      <dgm:spPr>
        <a:solidFill>
          <a:schemeClr val="tx1"/>
        </a:solidFill>
      </dgm:spPr>
    </dgm:pt>
    <dgm:pt modelId="{1D614286-6A2E-4B5A-81CD-C642960A9A9B}" type="pres">
      <dgm:prSet presAssocID="{80DED407-23F2-4F28-9541-32373C65D4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22F8CF50-19D1-4A54-832D-37642E6FD52D}" type="pres">
      <dgm:prSet presAssocID="{80DED407-23F2-4F28-9541-32373C65D44E}" presName="spaceRect" presStyleCnt="0"/>
      <dgm:spPr/>
    </dgm:pt>
    <dgm:pt modelId="{D5A38187-0090-4A0C-A9E2-255271D9B045}" type="pres">
      <dgm:prSet presAssocID="{80DED407-23F2-4F28-9541-32373C65D44E}" presName="parTx" presStyleLbl="revTx" presStyleIdx="0" presStyleCnt="3">
        <dgm:presLayoutVars>
          <dgm:chMax val="0"/>
          <dgm:chPref val="0"/>
        </dgm:presLayoutVars>
      </dgm:prSet>
      <dgm:spPr/>
    </dgm:pt>
    <dgm:pt modelId="{1BBF9483-D092-4444-9A62-845E97464F85}" type="pres">
      <dgm:prSet presAssocID="{36E28607-77D6-4267-AB1F-3AD04A7D4536}" presName="sibTrans" presStyleCnt="0"/>
      <dgm:spPr/>
    </dgm:pt>
    <dgm:pt modelId="{85C01EAA-298F-4033-B902-7EE6EB0EA85A}" type="pres">
      <dgm:prSet presAssocID="{A6687A68-C51E-4EE4-A173-5797FF0BA905}" presName="compNode" presStyleCnt="0"/>
      <dgm:spPr/>
    </dgm:pt>
    <dgm:pt modelId="{2A0C134F-4D57-4806-9FBE-998FA14D91B5}" type="pres">
      <dgm:prSet presAssocID="{A6687A68-C51E-4EE4-A173-5797FF0BA905}" presName="bgRect" presStyleLbl="bgShp" presStyleIdx="1" presStyleCnt="3"/>
      <dgm:spPr>
        <a:solidFill>
          <a:schemeClr val="tx1"/>
        </a:solidFill>
      </dgm:spPr>
    </dgm:pt>
    <dgm:pt modelId="{AC3C993D-818B-47CA-B322-D64F4E1C1FB4}" type="pres">
      <dgm:prSet presAssocID="{A6687A68-C51E-4EE4-A173-5797FF0BA905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 graph with solid fill"/>
        </a:ext>
      </dgm:extLst>
    </dgm:pt>
    <dgm:pt modelId="{DC24F795-A6E5-43DD-AD67-13B7FD7A6E42}" type="pres">
      <dgm:prSet presAssocID="{A6687A68-C51E-4EE4-A173-5797FF0BA905}" presName="spaceRect" presStyleCnt="0"/>
      <dgm:spPr/>
    </dgm:pt>
    <dgm:pt modelId="{A20ACFEF-0821-4007-AA01-32B5A8EC130F}" type="pres">
      <dgm:prSet presAssocID="{A6687A68-C51E-4EE4-A173-5797FF0BA905}" presName="parTx" presStyleLbl="revTx" presStyleIdx="1" presStyleCnt="3">
        <dgm:presLayoutVars>
          <dgm:chMax val="0"/>
          <dgm:chPref val="0"/>
        </dgm:presLayoutVars>
      </dgm:prSet>
      <dgm:spPr/>
    </dgm:pt>
    <dgm:pt modelId="{A8418CEB-7B7F-4E16-B280-E5858D45170A}" type="pres">
      <dgm:prSet presAssocID="{CC768DBA-204E-4105-B66D-AB60E78D5501}" presName="sibTrans" presStyleCnt="0"/>
      <dgm:spPr/>
    </dgm:pt>
    <dgm:pt modelId="{D20B2DE9-64ED-416E-B0C1-A321AFF7D07B}" type="pres">
      <dgm:prSet presAssocID="{75C7EBF7-4128-4713-83E7-E4B309AA18EB}" presName="compNode" presStyleCnt="0"/>
      <dgm:spPr/>
    </dgm:pt>
    <dgm:pt modelId="{C677D2E9-A2B7-49FA-A0D3-BA8BAF6632C6}" type="pres">
      <dgm:prSet presAssocID="{75C7EBF7-4128-4713-83E7-E4B309AA18EB}" presName="bgRect" presStyleLbl="bgShp" presStyleIdx="2" presStyleCnt="3"/>
      <dgm:spPr>
        <a:solidFill>
          <a:schemeClr val="tx1"/>
        </a:solidFill>
      </dgm:spPr>
    </dgm:pt>
    <dgm:pt modelId="{5BF7E63B-9DB4-4F3B-BE8E-39FE0684A038}" type="pres">
      <dgm:prSet presAssocID="{75C7EBF7-4128-4713-83E7-E4B309AA18EB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ntt Chart with solid fill"/>
        </a:ext>
      </dgm:extLst>
    </dgm:pt>
    <dgm:pt modelId="{C8AF39BE-AC49-4A62-B4E7-A068E549AE03}" type="pres">
      <dgm:prSet presAssocID="{75C7EBF7-4128-4713-83E7-E4B309AA18EB}" presName="spaceRect" presStyleCnt="0"/>
      <dgm:spPr/>
    </dgm:pt>
    <dgm:pt modelId="{2A67FD24-A56B-4909-8152-CF67A0BB5DF9}" type="pres">
      <dgm:prSet presAssocID="{75C7EBF7-4128-4713-83E7-E4B309AA18E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90C4A3F-5E81-4E58-9640-55B8FC35BD8F}" type="presOf" srcId="{A6687A68-C51E-4EE4-A173-5797FF0BA905}" destId="{A20ACFEF-0821-4007-AA01-32B5A8EC130F}" srcOrd="0" destOrd="0" presId="urn:microsoft.com/office/officeart/2018/2/layout/IconVerticalSolidList"/>
    <dgm:cxn modelId="{A89ADB40-7C0E-453E-A4AE-186196264063}" type="presOf" srcId="{80DED407-23F2-4F28-9541-32373C65D44E}" destId="{D5A38187-0090-4A0C-A9E2-255271D9B045}" srcOrd="0" destOrd="0" presId="urn:microsoft.com/office/officeart/2018/2/layout/IconVerticalSolidList"/>
    <dgm:cxn modelId="{F3DEF059-9A93-4EB4-B6EE-BAAA90F08545}" srcId="{1E501B80-E038-4542-B432-61D209613495}" destId="{A6687A68-C51E-4EE4-A173-5797FF0BA905}" srcOrd="1" destOrd="0" parTransId="{7CF731A1-4EE8-483C-8CA5-8C86F9729BD9}" sibTransId="{CC768DBA-204E-4105-B66D-AB60E78D5501}"/>
    <dgm:cxn modelId="{93F31684-9B52-4A17-B7DA-384250E88534}" srcId="{1E501B80-E038-4542-B432-61D209613495}" destId="{80DED407-23F2-4F28-9541-32373C65D44E}" srcOrd="0" destOrd="0" parTransId="{F8E863FB-F3D7-4706-9492-9610A04EEB44}" sibTransId="{36E28607-77D6-4267-AB1F-3AD04A7D4536}"/>
    <dgm:cxn modelId="{D6EAC496-75B5-494F-BF5E-30C161F796D8}" srcId="{1E501B80-E038-4542-B432-61D209613495}" destId="{75C7EBF7-4128-4713-83E7-E4B309AA18EB}" srcOrd="2" destOrd="0" parTransId="{6B5533D3-099D-4419-A62A-B22D8CB14207}" sibTransId="{DBA2C38B-BF30-421A-849C-18F10B8A5C6B}"/>
    <dgm:cxn modelId="{B3AF78D3-02CE-4F99-83A6-9F72709B4A4B}" type="presOf" srcId="{75C7EBF7-4128-4713-83E7-E4B309AA18EB}" destId="{2A67FD24-A56B-4909-8152-CF67A0BB5DF9}" srcOrd="0" destOrd="0" presId="urn:microsoft.com/office/officeart/2018/2/layout/IconVerticalSolidList"/>
    <dgm:cxn modelId="{D623D3F0-DBF7-4E21-AB6B-45D3B9869681}" type="presOf" srcId="{1E501B80-E038-4542-B432-61D209613495}" destId="{0F0A9ECE-899E-432A-8BC6-74FC74C8E525}" srcOrd="0" destOrd="0" presId="urn:microsoft.com/office/officeart/2018/2/layout/IconVerticalSolidList"/>
    <dgm:cxn modelId="{61CEAE14-5C7C-4604-B102-E2FD2CD0DC91}" type="presParOf" srcId="{0F0A9ECE-899E-432A-8BC6-74FC74C8E525}" destId="{517437A4-E8B7-4C69-9F36-3226D1498CC1}" srcOrd="0" destOrd="0" presId="urn:microsoft.com/office/officeart/2018/2/layout/IconVerticalSolidList"/>
    <dgm:cxn modelId="{0AC090DC-FF77-42A3-B2BC-6CD0A023CB33}" type="presParOf" srcId="{517437A4-E8B7-4C69-9F36-3226D1498CC1}" destId="{15279433-4A31-4AE2-9D2F-ACD555ED7891}" srcOrd="0" destOrd="0" presId="urn:microsoft.com/office/officeart/2018/2/layout/IconVerticalSolidList"/>
    <dgm:cxn modelId="{0CD4C617-64B4-49B3-B0BA-0E9D861FC234}" type="presParOf" srcId="{517437A4-E8B7-4C69-9F36-3226D1498CC1}" destId="{1D614286-6A2E-4B5A-81CD-C642960A9A9B}" srcOrd="1" destOrd="0" presId="urn:microsoft.com/office/officeart/2018/2/layout/IconVerticalSolidList"/>
    <dgm:cxn modelId="{82694331-8788-4765-8DD8-268DCB79E1A9}" type="presParOf" srcId="{517437A4-E8B7-4C69-9F36-3226D1498CC1}" destId="{22F8CF50-19D1-4A54-832D-37642E6FD52D}" srcOrd="2" destOrd="0" presId="urn:microsoft.com/office/officeart/2018/2/layout/IconVerticalSolidList"/>
    <dgm:cxn modelId="{A076B03D-005C-4725-A837-CB88BC0BF6F2}" type="presParOf" srcId="{517437A4-E8B7-4C69-9F36-3226D1498CC1}" destId="{D5A38187-0090-4A0C-A9E2-255271D9B045}" srcOrd="3" destOrd="0" presId="urn:microsoft.com/office/officeart/2018/2/layout/IconVerticalSolidList"/>
    <dgm:cxn modelId="{36F11757-1C28-4305-BC8A-49BD1085E13E}" type="presParOf" srcId="{0F0A9ECE-899E-432A-8BC6-74FC74C8E525}" destId="{1BBF9483-D092-4444-9A62-845E97464F85}" srcOrd="1" destOrd="0" presId="urn:microsoft.com/office/officeart/2018/2/layout/IconVerticalSolidList"/>
    <dgm:cxn modelId="{6BFD1D97-40F5-4F13-95AA-0BB443EDA047}" type="presParOf" srcId="{0F0A9ECE-899E-432A-8BC6-74FC74C8E525}" destId="{85C01EAA-298F-4033-B902-7EE6EB0EA85A}" srcOrd="2" destOrd="0" presId="urn:microsoft.com/office/officeart/2018/2/layout/IconVerticalSolidList"/>
    <dgm:cxn modelId="{0E8850C1-A634-42DA-9AEE-EF14F16E86FD}" type="presParOf" srcId="{85C01EAA-298F-4033-B902-7EE6EB0EA85A}" destId="{2A0C134F-4D57-4806-9FBE-998FA14D91B5}" srcOrd="0" destOrd="0" presId="urn:microsoft.com/office/officeart/2018/2/layout/IconVerticalSolidList"/>
    <dgm:cxn modelId="{A7AA3805-2D0E-45E7-8718-3D58250D1453}" type="presParOf" srcId="{85C01EAA-298F-4033-B902-7EE6EB0EA85A}" destId="{AC3C993D-818B-47CA-B322-D64F4E1C1FB4}" srcOrd="1" destOrd="0" presId="urn:microsoft.com/office/officeart/2018/2/layout/IconVerticalSolidList"/>
    <dgm:cxn modelId="{C1F80874-4B29-48A1-8EE5-9F9812889936}" type="presParOf" srcId="{85C01EAA-298F-4033-B902-7EE6EB0EA85A}" destId="{DC24F795-A6E5-43DD-AD67-13B7FD7A6E42}" srcOrd="2" destOrd="0" presId="urn:microsoft.com/office/officeart/2018/2/layout/IconVerticalSolidList"/>
    <dgm:cxn modelId="{BE676587-2CE6-43D8-B7E3-ED3E57E8AC84}" type="presParOf" srcId="{85C01EAA-298F-4033-B902-7EE6EB0EA85A}" destId="{A20ACFEF-0821-4007-AA01-32B5A8EC130F}" srcOrd="3" destOrd="0" presId="urn:microsoft.com/office/officeart/2018/2/layout/IconVerticalSolidList"/>
    <dgm:cxn modelId="{2B59D015-C362-4AE1-8FAD-CB0E78AF9A96}" type="presParOf" srcId="{0F0A9ECE-899E-432A-8BC6-74FC74C8E525}" destId="{A8418CEB-7B7F-4E16-B280-E5858D45170A}" srcOrd="3" destOrd="0" presId="urn:microsoft.com/office/officeart/2018/2/layout/IconVerticalSolidList"/>
    <dgm:cxn modelId="{7F08B330-A1A5-40BB-A597-A7C8EC5EB9BB}" type="presParOf" srcId="{0F0A9ECE-899E-432A-8BC6-74FC74C8E525}" destId="{D20B2DE9-64ED-416E-B0C1-A321AFF7D07B}" srcOrd="4" destOrd="0" presId="urn:microsoft.com/office/officeart/2018/2/layout/IconVerticalSolidList"/>
    <dgm:cxn modelId="{18FA9AB3-21BD-435F-AB13-B3D82C80EB7A}" type="presParOf" srcId="{D20B2DE9-64ED-416E-B0C1-A321AFF7D07B}" destId="{C677D2E9-A2B7-49FA-A0D3-BA8BAF6632C6}" srcOrd="0" destOrd="0" presId="urn:microsoft.com/office/officeart/2018/2/layout/IconVerticalSolidList"/>
    <dgm:cxn modelId="{C182155A-8BF5-4318-9A5B-07E2528A3F21}" type="presParOf" srcId="{D20B2DE9-64ED-416E-B0C1-A321AFF7D07B}" destId="{5BF7E63B-9DB4-4F3B-BE8E-39FE0684A038}" srcOrd="1" destOrd="0" presId="urn:microsoft.com/office/officeart/2018/2/layout/IconVerticalSolidList"/>
    <dgm:cxn modelId="{937FFAD9-B0BA-4853-BCF6-B9C532912BFD}" type="presParOf" srcId="{D20B2DE9-64ED-416E-B0C1-A321AFF7D07B}" destId="{C8AF39BE-AC49-4A62-B4E7-A068E549AE03}" srcOrd="2" destOrd="0" presId="urn:microsoft.com/office/officeart/2018/2/layout/IconVerticalSolidList"/>
    <dgm:cxn modelId="{D8A89463-3972-460E-BFC1-7ADA00F4B5A1}" type="presParOf" srcId="{D20B2DE9-64ED-416E-B0C1-A321AFF7D07B}" destId="{2A67FD24-A56B-4909-8152-CF67A0BB5D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501B80-E038-4542-B432-61D20961349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DED407-23F2-4F28-9541-32373C65D44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Calculate realized volatility (weekly) and daily, monthly and annual volatility percentage.</a:t>
          </a:r>
        </a:p>
      </dgm:t>
    </dgm:pt>
    <dgm:pt modelId="{F8E863FB-F3D7-4706-9492-9610A04EEB44}" type="parTrans" cxnId="{93F31684-9B52-4A17-B7DA-384250E88534}">
      <dgm:prSet/>
      <dgm:spPr/>
      <dgm:t>
        <a:bodyPr/>
        <a:lstStyle/>
        <a:p>
          <a:endParaRPr lang="en-US"/>
        </a:p>
      </dgm:t>
    </dgm:pt>
    <dgm:pt modelId="{36E28607-77D6-4267-AB1F-3AD04A7D4536}" type="sibTrans" cxnId="{93F31684-9B52-4A17-B7DA-384250E88534}">
      <dgm:prSet/>
      <dgm:spPr/>
      <dgm:t>
        <a:bodyPr/>
        <a:lstStyle/>
        <a:p>
          <a:endParaRPr lang="en-US"/>
        </a:p>
      </dgm:t>
    </dgm:pt>
    <dgm:pt modelId="{A6687A68-C51E-4EE4-A173-5797FF0BA9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Implement classical volatility models and ML based approaches.</a:t>
          </a:r>
        </a:p>
      </dgm:t>
    </dgm:pt>
    <dgm:pt modelId="{7CF731A1-4EE8-483C-8CA5-8C86F9729BD9}" type="parTrans" cxnId="{F3DEF059-9A93-4EB4-B6EE-BAAA90F08545}">
      <dgm:prSet/>
      <dgm:spPr/>
      <dgm:t>
        <a:bodyPr/>
        <a:lstStyle/>
        <a:p>
          <a:endParaRPr lang="en-US"/>
        </a:p>
      </dgm:t>
    </dgm:pt>
    <dgm:pt modelId="{CC768DBA-204E-4105-B66D-AB60E78D5501}" type="sibTrans" cxnId="{F3DEF059-9A93-4EB4-B6EE-BAAA90F08545}">
      <dgm:prSet/>
      <dgm:spPr/>
      <dgm:t>
        <a:bodyPr/>
        <a:lstStyle/>
        <a:p>
          <a:endParaRPr lang="en-US"/>
        </a:p>
      </dgm:t>
    </dgm:pt>
    <dgm:pt modelId="{75C7EBF7-4128-4713-83E7-E4B309AA18EB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Visualize the results and evaluate the models.</a:t>
          </a:r>
        </a:p>
      </dgm:t>
    </dgm:pt>
    <dgm:pt modelId="{6B5533D3-099D-4419-A62A-B22D8CB14207}" type="parTrans" cxnId="{D6EAC496-75B5-494F-BF5E-30C161F796D8}">
      <dgm:prSet/>
      <dgm:spPr/>
      <dgm:t>
        <a:bodyPr/>
        <a:lstStyle/>
        <a:p>
          <a:endParaRPr lang="en-US"/>
        </a:p>
      </dgm:t>
    </dgm:pt>
    <dgm:pt modelId="{DBA2C38B-BF30-421A-849C-18F10B8A5C6B}" type="sibTrans" cxnId="{D6EAC496-75B5-494F-BF5E-30C161F796D8}">
      <dgm:prSet/>
      <dgm:spPr/>
      <dgm:t>
        <a:bodyPr/>
        <a:lstStyle/>
        <a:p>
          <a:endParaRPr lang="en-US"/>
        </a:p>
      </dgm:t>
    </dgm:pt>
    <dgm:pt modelId="{0F0A9ECE-899E-432A-8BC6-74FC74C8E525}" type="pres">
      <dgm:prSet presAssocID="{1E501B80-E038-4542-B432-61D209613495}" presName="root" presStyleCnt="0">
        <dgm:presLayoutVars>
          <dgm:dir/>
          <dgm:resizeHandles val="exact"/>
        </dgm:presLayoutVars>
      </dgm:prSet>
      <dgm:spPr/>
    </dgm:pt>
    <dgm:pt modelId="{517437A4-E8B7-4C69-9F36-3226D1498CC1}" type="pres">
      <dgm:prSet presAssocID="{80DED407-23F2-4F28-9541-32373C65D44E}" presName="compNode" presStyleCnt="0"/>
      <dgm:spPr/>
    </dgm:pt>
    <dgm:pt modelId="{15279433-4A31-4AE2-9D2F-ACD555ED7891}" type="pres">
      <dgm:prSet presAssocID="{80DED407-23F2-4F28-9541-32373C65D44E}" presName="bgRect" presStyleLbl="bgShp" presStyleIdx="0" presStyleCnt="3"/>
      <dgm:spPr>
        <a:solidFill>
          <a:schemeClr val="tx1"/>
        </a:solidFill>
      </dgm:spPr>
    </dgm:pt>
    <dgm:pt modelId="{1D614286-6A2E-4B5A-81CD-C642960A9A9B}" type="pres">
      <dgm:prSet presAssocID="{80DED407-23F2-4F28-9541-32373C65D4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 with solid fill"/>
        </a:ext>
      </dgm:extLst>
    </dgm:pt>
    <dgm:pt modelId="{22F8CF50-19D1-4A54-832D-37642E6FD52D}" type="pres">
      <dgm:prSet presAssocID="{80DED407-23F2-4F28-9541-32373C65D44E}" presName="spaceRect" presStyleCnt="0"/>
      <dgm:spPr/>
    </dgm:pt>
    <dgm:pt modelId="{D5A38187-0090-4A0C-A9E2-255271D9B045}" type="pres">
      <dgm:prSet presAssocID="{80DED407-23F2-4F28-9541-32373C65D44E}" presName="parTx" presStyleLbl="revTx" presStyleIdx="0" presStyleCnt="3">
        <dgm:presLayoutVars>
          <dgm:chMax val="0"/>
          <dgm:chPref val="0"/>
        </dgm:presLayoutVars>
      </dgm:prSet>
      <dgm:spPr/>
    </dgm:pt>
    <dgm:pt modelId="{1BBF9483-D092-4444-9A62-845E97464F85}" type="pres">
      <dgm:prSet presAssocID="{36E28607-77D6-4267-AB1F-3AD04A7D4536}" presName="sibTrans" presStyleCnt="0"/>
      <dgm:spPr/>
    </dgm:pt>
    <dgm:pt modelId="{85C01EAA-298F-4033-B902-7EE6EB0EA85A}" type="pres">
      <dgm:prSet presAssocID="{A6687A68-C51E-4EE4-A173-5797FF0BA905}" presName="compNode" presStyleCnt="0"/>
      <dgm:spPr/>
    </dgm:pt>
    <dgm:pt modelId="{2A0C134F-4D57-4806-9FBE-998FA14D91B5}" type="pres">
      <dgm:prSet presAssocID="{A6687A68-C51E-4EE4-A173-5797FF0BA905}" presName="bgRect" presStyleLbl="bgShp" presStyleIdx="1" presStyleCnt="3"/>
      <dgm:spPr>
        <a:solidFill>
          <a:schemeClr val="tx1"/>
        </a:solidFill>
      </dgm:spPr>
    </dgm:pt>
    <dgm:pt modelId="{AC3C993D-818B-47CA-B322-D64F4E1C1FB4}" type="pres">
      <dgm:prSet presAssocID="{A6687A68-C51E-4EE4-A173-5797FF0BA9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DC24F795-A6E5-43DD-AD67-13B7FD7A6E42}" type="pres">
      <dgm:prSet presAssocID="{A6687A68-C51E-4EE4-A173-5797FF0BA905}" presName="spaceRect" presStyleCnt="0"/>
      <dgm:spPr/>
    </dgm:pt>
    <dgm:pt modelId="{A20ACFEF-0821-4007-AA01-32B5A8EC130F}" type="pres">
      <dgm:prSet presAssocID="{A6687A68-C51E-4EE4-A173-5797FF0BA905}" presName="parTx" presStyleLbl="revTx" presStyleIdx="1" presStyleCnt="3">
        <dgm:presLayoutVars>
          <dgm:chMax val="0"/>
          <dgm:chPref val="0"/>
        </dgm:presLayoutVars>
      </dgm:prSet>
      <dgm:spPr/>
    </dgm:pt>
    <dgm:pt modelId="{A8418CEB-7B7F-4E16-B280-E5858D45170A}" type="pres">
      <dgm:prSet presAssocID="{CC768DBA-204E-4105-B66D-AB60E78D5501}" presName="sibTrans" presStyleCnt="0"/>
      <dgm:spPr/>
    </dgm:pt>
    <dgm:pt modelId="{D20B2DE9-64ED-416E-B0C1-A321AFF7D07B}" type="pres">
      <dgm:prSet presAssocID="{75C7EBF7-4128-4713-83E7-E4B309AA18EB}" presName="compNode" presStyleCnt="0"/>
      <dgm:spPr/>
    </dgm:pt>
    <dgm:pt modelId="{C677D2E9-A2B7-49FA-A0D3-BA8BAF6632C6}" type="pres">
      <dgm:prSet presAssocID="{75C7EBF7-4128-4713-83E7-E4B309AA18EB}" presName="bgRect" presStyleLbl="bgShp" presStyleIdx="2" presStyleCnt="3"/>
      <dgm:spPr>
        <a:solidFill>
          <a:schemeClr val="tx1"/>
        </a:solidFill>
      </dgm:spPr>
    </dgm:pt>
    <dgm:pt modelId="{5BF7E63B-9DB4-4F3B-BE8E-39FE0684A038}" type="pres">
      <dgm:prSet presAssocID="{75C7EBF7-4128-4713-83E7-E4B309AA18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ield Tick with solid fill"/>
        </a:ext>
      </dgm:extLst>
    </dgm:pt>
    <dgm:pt modelId="{C8AF39BE-AC49-4A62-B4E7-A068E549AE03}" type="pres">
      <dgm:prSet presAssocID="{75C7EBF7-4128-4713-83E7-E4B309AA18EB}" presName="spaceRect" presStyleCnt="0"/>
      <dgm:spPr/>
    </dgm:pt>
    <dgm:pt modelId="{2A67FD24-A56B-4909-8152-CF67A0BB5DF9}" type="pres">
      <dgm:prSet presAssocID="{75C7EBF7-4128-4713-83E7-E4B309AA18E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90C4A3F-5E81-4E58-9640-55B8FC35BD8F}" type="presOf" srcId="{A6687A68-C51E-4EE4-A173-5797FF0BA905}" destId="{A20ACFEF-0821-4007-AA01-32B5A8EC130F}" srcOrd="0" destOrd="0" presId="urn:microsoft.com/office/officeart/2018/2/layout/IconVerticalSolidList"/>
    <dgm:cxn modelId="{A89ADB40-7C0E-453E-A4AE-186196264063}" type="presOf" srcId="{80DED407-23F2-4F28-9541-32373C65D44E}" destId="{D5A38187-0090-4A0C-A9E2-255271D9B045}" srcOrd="0" destOrd="0" presId="urn:microsoft.com/office/officeart/2018/2/layout/IconVerticalSolidList"/>
    <dgm:cxn modelId="{F3DEF059-9A93-4EB4-B6EE-BAAA90F08545}" srcId="{1E501B80-E038-4542-B432-61D209613495}" destId="{A6687A68-C51E-4EE4-A173-5797FF0BA905}" srcOrd="1" destOrd="0" parTransId="{7CF731A1-4EE8-483C-8CA5-8C86F9729BD9}" sibTransId="{CC768DBA-204E-4105-B66D-AB60E78D5501}"/>
    <dgm:cxn modelId="{93F31684-9B52-4A17-B7DA-384250E88534}" srcId="{1E501B80-E038-4542-B432-61D209613495}" destId="{80DED407-23F2-4F28-9541-32373C65D44E}" srcOrd="0" destOrd="0" parTransId="{F8E863FB-F3D7-4706-9492-9610A04EEB44}" sibTransId="{36E28607-77D6-4267-AB1F-3AD04A7D4536}"/>
    <dgm:cxn modelId="{D6EAC496-75B5-494F-BF5E-30C161F796D8}" srcId="{1E501B80-E038-4542-B432-61D209613495}" destId="{75C7EBF7-4128-4713-83E7-E4B309AA18EB}" srcOrd="2" destOrd="0" parTransId="{6B5533D3-099D-4419-A62A-B22D8CB14207}" sibTransId="{DBA2C38B-BF30-421A-849C-18F10B8A5C6B}"/>
    <dgm:cxn modelId="{B3AF78D3-02CE-4F99-83A6-9F72709B4A4B}" type="presOf" srcId="{75C7EBF7-4128-4713-83E7-E4B309AA18EB}" destId="{2A67FD24-A56B-4909-8152-CF67A0BB5DF9}" srcOrd="0" destOrd="0" presId="urn:microsoft.com/office/officeart/2018/2/layout/IconVerticalSolidList"/>
    <dgm:cxn modelId="{D623D3F0-DBF7-4E21-AB6B-45D3B9869681}" type="presOf" srcId="{1E501B80-E038-4542-B432-61D209613495}" destId="{0F0A9ECE-899E-432A-8BC6-74FC74C8E525}" srcOrd="0" destOrd="0" presId="urn:microsoft.com/office/officeart/2018/2/layout/IconVerticalSolidList"/>
    <dgm:cxn modelId="{61CEAE14-5C7C-4604-B102-E2FD2CD0DC91}" type="presParOf" srcId="{0F0A9ECE-899E-432A-8BC6-74FC74C8E525}" destId="{517437A4-E8B7-4C69-9F36-3226D1498CC1}" srcOrd="0" destOrd="0" presId="urn:microsoft.com/office/officeart/2018/2/layout/IconVerticalSolidList"/>
    <dgm:cxn modelId="{0AC090DC-FF77-42A3-B2BC-6CD0A023CB33}" type="presParOf" srcId="{517437A4-E8B7-4C69-9F36-3226D1498CC1}" destId="{15279433-4A31-4AE2-9D2F-ACD555ED7891}" srcOrd="0" destOrd="0" presId="urn:microsoft.com/office/officeart/2018/2/layout/IconVerticalSolidList"/>
    <dgm:cxn modelId="{0CD4C617-64B4-49B3-B0BA-0E9D861FC234}" type="presParOf" srcId="{517437A4-E8B7-4C69-9F36-3226D1498CC1}" destId="{1D614286-6A2E-4B5A-81CD-C642960A9A9B}" srcOrd="1" destOrd="0" presId="urn:microsoft.com/office/officeart/2018/2/layout/IconVerticalSolidList"/>
    <dgm:cxn modelId="{82694331-8788-4765-8DD8-268DCB79E1A9}" type="presParOf" srcId="{517437A4-E8B7-4C69-9F36-3226D1498CC1}" destId="{22F8CF50-19D1-4A54-832D-37642E6FD52D}" srcOrd="2" destOrd="0" presId="urn:microsoft.com/office/officeart/2018/2/layout/IconVerticalSolidList"/>
    <dgm:cxn modelId="{A076B03D-005C-4725-A837-CB88BC0BF6F2}" type="presParOf" srcId="{517437A4-E8B7-4C69-9F36-3226D1498CC1}" destId="{D5A38187-0090-4A0C-A9E2-255271D9B045}" srcOrd="3" destOrd="0" presId="urn:microsoft.com/office/officeart/2018/2/layout/IconVerticalSolidList"/>
    <dgm:cxn modelId="{36F11757-1C28-4305-BC8A-49BD1085E13E}" type="presParOf" srcId="{0F0A9ECE-899E-432A-8BC6-74FC74C8E525}" destId="{1BBF9483-D092-4444-9A62-845E97464F85}" srcOrd="1" destOrd="0" presId="urn:microsoft.com/office/officeart/2018/2/layout/IconVerticalSolidList"/>
    <dgm:cxn modelId="{6BFD1D97-40F5-4F13-95AA-0BB443EDA047}" type="presParOf" srcId="{0F0A9ECE-899E-432A-8BC6-74FC74C8E525}" destId="{85C01EAA-298F-4033-B902-7EE6EB0EA85A}" srcOrd="2" destOrd="0" presId="urn:microsoft.com/office/officeart/2018/2/layout/IconVerticalSolidList"/>
    <dgm:cxn modelId="{0E8850C1-A634-42DA-9AEE-EF14F16E86FD}" type="presParOf" srcId="{85C01EAA-298F-4033-B902-7EE6EB0EA85A}" destId="{2A0C134F-4D57-4806-9FBE-998FA14D91B5}" srcOrd="0" destOrd="0" presId="urn:microsoft.com/office/officeart/2018/2/layout/IconVerticalSolidList"/>
    <dgm:cxn modelId="{A7AA3805-2D0E-45E7-8718-3D58250D1453}" type="presParOf" srcId="{85C01EAA-298F-4033-B902-7EE6EB0EA85A}" destId="{AC3C993D-818B-47CA-B322-D64F4E1C1FB4}" srcOrd="1" destOrd="0" presId="urn:microsoft.com/office/officeart/2018/2/layout/IconVerticalSolidList"/>
    <dgm:cxn modelId="{C1F80874-4B29-48A1-8EE5-9F9812889936}" type="presParOf" srcId="{85C01EAA-298F-4033-B902-7EE6EB0EA85A}" destId="{DC24F795-A6E5-43DD-AD67-13B7FD7A6E42}" srcOrd="2" destOrd="0" presId="urn:microsoft.com/office/officeart/2018/2/layout/IconVerticalSolidList"/>
    <dgm:cxn modelId="{BE676587-2CE6-43D8-B7E3-ED3E57E8AC84}" type="presParOf" srcId="{85C01EAA-298F-4033-B902-7EE6EB0EA85A}" destId="{A20ACFEF-0821-4007-AA01-32B5A8EC130F}" srcOrd="3" destOrd="0" presId="urn:microsoft.com/office/officeart/2018/2/layout/IconVerticalSolidList"/>
    <dgm:cxn modelId="{2B59D015-C362-4AE1-8FAD-CB0E78AF9A96}" type="presParOf" srcId="{0F0A9ECE-899E-432A-8BC6-74FC74C8E525}" destId="{A8418CEB-7B7F-4E16-B280-E5858D45170A}" srcOrd="3" destOrd="0" presId="urn:microsoft.com/office/officeart/2018/2/layout/IconVerticalSolidList"/>
    <dgm:cxn modelId="{7F08B330-A1A5-40BB-A597-A7C8EC5EB9BB}" type="presParOf" srcId="{0F0A9ECE-899E-432A-8BC6-74FC74C8E525}" destId="{D20B2DE9-64ED-416E-B0C1-A321AFF7D07B}" srcOrd="4" destOrd="0" presId="urn:microsoft.com/office/officeart/2018/2/layout/IconVerticalSolidList"/>
    <dgm:cxn modelId="{18FA9AB3-21BD-435F-AB13-B3D82C80EB7A}" type="presParOf" srcId="{D20B2DE9-64ED-416E-B0C1-A321AFF7D07B}" destId="{C677D2E9-A2B7-49FA-A0D3-BA8BAF6632C6}" srcOrd="0" destOrd="0" presId="urn:microsoft.com/office/officeart/2018/2/layout/IconVerticalSolidList"/>
    <dgm:cxn modelId="{C182155A-8BF5-4318-9A5B-07E2528A3F21}" type="presParOf" srcId="{D20B2DE9-64ED-416E-B0C1-A321AFF7D07B}" destId="{5BF7E63B-9DB4-4F3B-BE8E-39FE0684A038}" srcOrd="1" destOrd="0" presId="urn:microsoft.com/office/officeart/2018/2/layout/IconVerticalSolidList"/>
    <dgm:cxn modelId="{937FFAD9-B0BA-4853-BCF6-B9C532912BFD}" type="presParOf" srcId="{D20B2DE9-64ED-416E-B0C1-A321AFF7D07B}" destId="{C8AF39BE-AC49-4A62-B4E7-A068E549AE03}" srcOrd="2" destOrd="0" presId="urn:microsoft.com/office/officeart/2018/2/layout/IconVerticalSolidList"/>
    <dgm:cxn modelId="{D8A89463-3972-460E-BFC1-7ADA00F4B5A1}" type="presParOf" srcId="{D20B2DE9-64ED-416E-B0C1-A321AFF7D07B}" destId="{2A67FD24-A56B-4909-8152-CF67A0BB5D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279433-4A31-4AE2-9D2F-ACD555ED7891}">
      <dsp:nvSpPr>
        <dsp:cNvPr id="0" name=""/>
        <dsp:cNvSpPr/>
      </dsp:nvSpPr>
      <dsp:spPr>
        <a:xfrm>
          <a:off x="0" y="687"/>
          <a:ext cx="6034656" cy="1608822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14286-6A2E-4B5A-81CD-C642960A9A9B}">
      <dsp:nvSpPr>
        <dsp:cNvPr id="0" name=""/>
        <dsp:cNvSpPr/>
      </dsp:nvSpPr>
      <dsp:spPr>
        <a:xfrm>
          <a:off x="486668" y="362672"/>
          <a:ext cx="884852" cy="884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38187-0090-4A0C-A9E2-255271D9B045}">
      <dsp:nvSpPr>
        <dsp:cNvPr id="0" name=""/>
        <dsp:cNvSpPr/>
      </dsp:nvSpPr>
      <dsp:spPr>
        <a:xfrm>
          <a:off x="1858190" y="687"/>
          <a:ext cx="4176465" cy="160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267" tIns="170267" rIns="170267" bIns="17026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Performed on percentage of weekly returns of each stock.</a:t>
          </a:r>
        </a:p>
      </dsp:txBody>
      <dsp:txXfrm>
        <a:off x="1858190" y="687"/>
        <a:ext cx="4176465" cy="1608822"/>
      </dsp:txXfrm>
    </dsp:sp>
    <dsp:sp modelId="{2A0C134F-4D57-4806-9FBE-998FA14D91B5}">
      <dsp:nvSpPr>
        <dsp:cNvPr id="0" name=""/>
        <dsp:cNvSpPr/>
      </dsp:nvSpPr>
      <dsp:spPr>
        <a:xfrm>
          <a:off x="0" y="2011715"/>
          <a:ext cx="6034656" cy="1608822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C993D-818B-47CA-B322-D64F4E1C1FB4}">
      <dsp:nvSpPr>
        <dsp:cNvPr id="0" name=""/>
        <dsp:cNvSpPr/>
      </dsp:nvSpPr>
      <dsp:spPr>
        <a:xfrm>
          <a:off x="486668" y="2373700"/>
          <a:ext cx="884852" cy="88485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ACFEF-0821-4007-AA01-32B5A8EC130F}">
      <dsp:nvSpPr>
        <dsp:cNvPr id="0" name=""/>
        <dsp:cNvSpPr/>
      </dsp:nvSpPr>
      <dsp:spPr>
        <a:xfrm>
          <a:off x="1858190" y="2011715"/>
          <a:ext cx="4176465" cy="160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267" tIns="170267" rIns="170267" bIns="17026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Used Elbow method to determine optimal number of clusters.</a:t>
          </a:r>
        </a:p>
      </dsp:txBody>
      <dsp:txXfrm>
        <a:off x="1858190" y="2011715"/>
        <a:ext cx="4176465" cy="1608822"/>
      </dsp:txXfrm>
    </dsp:sp>
    <dsp:sp modelId="{C677D2E9-A2B7-49FA-A0D3-BA8BAF6632C6}">
      <dsp:nvSpPr>
        <dsp:cNvPr id="0" name=""/>
        <dsp:cNvSpPr/>
      </dsp:nvSpPr>
      <dsp:spPr>
        <a:xfrm>
          <a:off x="0" y="4022743"/>
          <a:ext cx="6034656" cy="1608822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F7E63B-9DB4-4F3B-BE8E-39FE0684A038}">
      <dsp:nvSpPr>
        <dsp:cNvPr id="0" name=""/>
        <dsp:cNvSpPr/>
      </dsp:nvSpPr>
      <dsp:spPr>
        <a:xfrm>
          <a:off x="486668" y="4384728"/>
          <a:ext cx="884852" cy="88485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7FD24-A56B-4909-8152-CF67A0BB5DF9}">
      <dsp:nvSpPr>
        <dsp:cNvPr id="0" name=""/>
        <dsp:cNvSpPr/>
      </dsp:nvSpPr>
      <dsp:spPr>
        <a:xfrm>
          <a:off x="1858190" y="4022743"/>
          <a:ext cx="4176465" cy="160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267" tIns="170267" rIns="170267" bIns="17026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Implemented Silhouette analysis to determine degree of separation between the clusters.</a:t>
          </a:r>
        </a:p>
      </dsp:txBody>
      <dsp:txXfrm>
        <a:off x="1858190" y="4022743"/>
        <a:ext cx="4176465" cy="1608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279433-4A31-4AE2-9D2F-ACD555ED7891}">
      <dsp:nvSpPr>
        <dsp:cNvPr id="0" name=""/>
        <dsp:cNvSpPr/>
      </dsp:nvSpPr>
      <dsp:spPr>
        <a:xfrm>
          <a:off x="0" y="687"/>
          <a:ext cx="6034656" cy="1608822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14286-6A2E-4B5A-81CD-C642960A9A9B}">
      <dsp:nvSpPr>
        <dsp:cNvPr id="0" name=""/>
        <dsp:cNvSpPr/>
      </dsp:nvSpPr>
      <dsp:spPr>
        <a:xfrm>
          <a:off x="486668" y="362672"/>
          <a:ext cx="884852" cy="884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38187-0090-4A0C-A9E2-255271D9B045}">
      <dsp:nvSpPr>
        <dsp:cNvPr id="0" name=""/>
        <dsp:cNvSpPr/>
      </dsp:nvSpPr>
      <dsp:spPr>
        <a:xfrm>
          <a:off x="1858190" y="687"/>
          <a:ext cx="4176465" cy="160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267" tIns="170267" rIns="170267" bIns="17026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Calculate realized volatility (weekly) and daily, monthly and annual volatility percentage.</a:t>
          </a:r>
        </a:p>
      </dsp:txBody>
      <dsp:txXfrm>
        <a:off x="1858190" y="687"/>
        <a:ext cx="4176465" cy="1608822"/>
      </dsp:txXfrm>
    </dsp:sp>
    <dsp:sp modelId="{2A0C134F-4D57-4806-9FBE-998FA14D91B5}">
      <dsp:nvSpPr>
        <dsp:cNvPr id="0" name=""/>
        <dsp:cNvSpPr/>
      </dsp:nvSpPr>
      <dsp:spPr>
        <a:xfrm>
          <a:off x="0" y="2011715"/>
          <a:ext cx="6034656" cy="1608822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C993D-818B-47CA-B322-D64F4E1C1FB4}">
      <dsp:nvSpPr>
        <dsp:cNvPr id="0" name=""/>
        <dsp:cNvSpPr/>
      </dsp:nvSpPr>
      <dsp:spPr>
        <a:xfrm>
          <a:off x="486668" y="2373700"/>
          <a:ext cx="884852" cy="884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ACFEF-0821-4007-AA01-32B5A8EC130F}">
      <dsp:nvSpPr>
        <dsp:cNvPr id="0" name=""/>
        <dsp:cNvSpPr/>
      </dsp:nvSpPr>
      <dsp:spPr>
        <a:xfrm>
          <a:off x="1858190" y="2011715"/>
          <a:ext cx="4176465" cy="160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267" tIns="170267" rIns="170267" bIns="17026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Implement classical volatility models and ML based approaches.</a:t>
          </a:r>
        </a:p>
      </dsp:txBody>
      <dsp:txXfrm>
        <a:off x="1858190" y="2011715"/>
        <a:ext cx="4176465" cy="1608822"/>
      </dsp:txXfrm>
    </dsp:sp>
    <dsp:sp modelId="{C677D2E9-A2B7-49FA-A0D3-BA8BAF6632C6}">
      <dsp:nvSpPr>
        <dsp:cNvPr id="0" name=""/>
        <dsp:cNvSpPr/>
      </dsp:nvSpPr>
      <dsp:spPr>
        <a:xfrm>
          <a:off x="0" y="4022743"/>
          <a:ext cx="6034656" cy="1608822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F7E63B-9DB4-4F3B-BE8E-39FE0684A038}">
      <dsp:nvSpPr>
        <dsp:cNvPr id="0" name=""/>
        <dsp:cNvSpPr/>
      </dsp:nvSpPr>
      <dsp:spPr>
        <a:xfrm>
          <a:off x="486668" y="4384728"/>
          <a:ext cx="884852" cy="884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7FD24-A56B-4909-8152-CF67A0BB5DF9}">
      <dsp:nvSpPr>
        <dsp:cNvPr id="0" name=""/>
        <dsp:cNvSpPr/>
      </dsp:nvSpPr>
      <dsp:spPr>
        <a:xfrm>
          <a:off x="1858190" y="4022743"/>
          <a:ext cx="4176465" cy="160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267" tIns="170267" rIns="170267" bIns="17026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Visualize the results and evaluate the models.</a:t>
          </a:r>
        </a:p>
      </dsp:txBody>
      <dsp:txXfrm>
        <a:off x="1858190" y="4022743"/>
        <a:ext cx="4176465" cy="1608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4/25/2022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41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4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95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C66AB-98FA-4B35-838A-9BC19898B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C43CE8-0014-4FE5-9229-3B0290E3B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01E4C-F5E1-4389-BA94-05EE75AE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A06AE-B048-4CFF-A3A2-C81A19E38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780D7-20D6-46AD-8070-C5D16F561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45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055D9-0FA9-4BCD-9EBC-46CBF63F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7F1F3-ED98-4269-807E-7A5E44BFF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F0EC0-BCC4-4637-B810-D5537ACAB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90D53-3212-4B07-93EE-BD4E15F2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31635-0798-4E9F-B53B-9C77292B6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37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5531-586A-4037-8019-17709F83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AA597-7DAE-4DDE-8991-D291CD4C8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0D9C9-AE33-4E04-9DEC-00F65B001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31300-6E03-4D5A-8A1B-0420668C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D53E7-B42E-4771-9794-EE1A2D49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62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8695-76F9-4C94-A1FA-DDEC53A8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EA607-DA42-436D-B771-029ED524F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8AD7B-B6C0-4812-9C1E-AA48C73B9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E6807-FF4D-4296-AC96-2F520005B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7E580-2FA5-47E3-B947-2A7E985DC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9E4CD-B6A6-4C70-95FF-702B7B3B9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1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6FD27-E7E7-4BD9-A388-AA0CC1C29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D3A46-4E9F-4EDC-A6F6-5FC67A93F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A6801-ABF0-4D6A-BFF5-C265D34D9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F9832-CCB9-47C4-A283-0B8C7EE19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313F33-1E97-4EF3-9FBF-00ECEF5465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32AEB0-F38D-4C98-AE58-00864048A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A7A1B4-99B7-440F-8C2B-A4D091B9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D0142-859B-41C0-BA98-D3913F95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51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2B135-A157-42B8-AAD2-29B75CC2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44D05D-531D-4DEF-AF3F-32B0A1B0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E0294-EAAA-4E35-8566-7212BA4A2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86DB7-1BB7-4B6E-A9B0-2BC836A76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93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90F55-E75A-4EFD-A6A1-65C279A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1E4D7-33E2-48BA-841E-88AC331DB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355FB-6D98-41C7-BB91-4ADBC8F1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517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95338-CCC6-48F8-8F35-BE6E5EBF5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F924A-5DBF-43C5-895B-53D40F908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4F505-1265-4BB0-B9F9-6679F0F42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5121C-C780-4D46-96D1-2A85092D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87843-3962-4B67-A394-512E16EB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F8AE8-323F-4B2B-9EC1-1BBE5C95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5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772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04DE-8750-4842-840B-5B7DF39B3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4FC557-6645-4FA2-97A3-5ADAACEE1F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73C741-5B0E-4C4B-8850-90AD64EA2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1E932-51AB-4BCB-BA24-44CD9638B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21B9-262E-4000-B598-0A3281E41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4FF06-F991-4267-A7C1-1F6DB7F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092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91793-EA45-47BD-B1A4-731BFC9F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7ECAB9-0F87-41C8-9B13-007374F76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4E444-8787-419B-ADB0-4B55B5B6B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BA828-D92B-4C9C-84A6-756624A67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873F5-6AAE-463E-B68E-8E5437F7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34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3973C-CBED-47C8-8C08-4F40CC0CB1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90A44-DAC2-4E04-8A85-D81667E64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97D83-9DA8-45DB-A328-DBC6D2648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72828-C9A0-4861-8BF7-40FF30DBB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3C191-3CCF-48E9-95B7-DE58E6869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7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15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78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0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72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16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2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0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35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7" r:id="rId2"/>
    <p:sldLayoutId id="2147483746" r:id="rId3"/>
    <p:sldLayoutId id="2147483745" r:id="rId4"/>
    <p:sldLayoutId id="2147483744" r:id="rId5"/>
    <p:sldLayoutId id="2147483743" r:id="rId6"/>
    <p:sldLayoutId id="2147483742" r:id="rId7"/>
    <p:sldLayoutId id="2147483741" r:id="rId8"/>
    <p:sldLayoutId id="2147483740" r:id="rId9"/>
    <p:sldLayoutId id="2147483739" r:id="rId10"/>
    <p:sldLayoutId id="214748373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8DBA18-7F3C-418E-B922-5B0ACE02F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04028-D3B2-4429-B646-27892BF28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83DCE-E7CE-4445-BBB8-FA4EBDEF20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AEB13-DCB5-4D12-8444-3FA993E7DA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98C04-472C-421E-BE3E-D2DC6D93E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98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2139/ssrn.2691391" TargetMode="External"/><Relationship Id="rId2" Type="http://schemas.openxmlformats.org/officeDocument/2006/relationships/hyperlink" Target="https://ssrn.com/abstract=269139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s10614-019-09896-w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 on document with pen">
            <a:extLst>
              <a:ext uri="{FF2B5EF4-FFF2-40B4-BE49-F238E27FC236}">
                <a16:creationId xmlns:a16="http://schemas.microsoft.com/office/drawing/2014/main" id="{38869E22-A3BA-44E4-89F1-B38ED0A1B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5" r="-1" b="1430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75590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0282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0281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0CF19-5ADC-4CE0-A465-C7CB79352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963" y="547031"/>
            <a:ext cx="3609982" cy="356971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Stock Portfolio Diversification using Time Series Analysis and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3887D-E1C3-465E-980C-44E1058F8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4306529"/>
            <a:ext cx="3609982" cy="17805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/>
              <a:t>Kedar Ghule</a:t>
            </a:r>
          </a:p>
          <a:p>
            <a:pPr>
              <a:lnSpc>
                <a:spcPct val="100000"/>
              </a:lnSpc>
            </a:pPr>
            <a:r>
              <a:rPr lang="en-US" sz="1400"/>
              <a:t>Department of Electrical and Computer Engineering</a:t>
            </a:r>
          </a:p>
          <a:p>
            <a:pPr>
              <a:lnSpc>
                <a:spcPct val="100000"/>
              </a:lnSpc>
            </a:pPr>
            <a:r>
              <a:rPr lang="en-US" sz="1400"/>
              <a:t>College of Engineering</a:t>
            </a:r>
          </a:p>
          <a:p>
            <a:pPr>
              <a:lnSpc>
                <a:spcPct val="100000"/>
              </a:lnSpc>
            </a:pPr>
            <a:r>
              <a:rPr lang="en-US" sz="1400"/>
              <a:t>Northeastern University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532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77E0-6674-4C6A-9601-DD490C509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190" y="0"/>
            <a:ext cx="9486690" cy="1550419"/>
          </a:xfrm>
          <a:solidFill>
            <a:schemeClr val="tx1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Volatility Clustering &amp; Prediction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466BBC-8537-4775-94BE-34B903C19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6" t="31259" r="20083" b="14815"/>
          <a:stretch/>
        </p:blipFill>
        <p:spPr>
          <a:xfrm>
            <a:off x="2400496" y="1838631"/>
            <a:ext cx="7938463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7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61387EB-5450-4595-9ADB-029C5F64C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56" y="290452"/>
            <a:ext cx="11158522" cy="627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6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9E83F-E10C-44A9-A113-4DDE17546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 of Volatility Prediction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84DD82-E0E6-4E1B-9F9A-63C8916C1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17" t="58815" r="20166" b="16297"/>
          <a:stretch/>
        </p:blipFill>
        <p:spPr>
          <a:xfrm>
            <a:off x="1513839" y="2133681"/>
            <a:ext cx="10162087" cy="25906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5E1020-DDAC-446B-A1FF-AAE1D9E9D2FD}"/>
              </a:ext>
            </a:extLst>
          </p:cNvPr>
          <p:cNvSpPr txBox="1"/>
          <p:nvPr/>
        </p:nvSpPr>
        <p:spPr>
          <a:xfrm>
            <a:off x="1591056" y="5069512"/>
            <a:ext cx="10084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ML methods outperform classical volatility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NNs &gt; SVR-GARCH &gt;  HAR-RV &gt; GARCH.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 major performance difference between the classical volatility models. </a:t>
            </a:r>
          </a:p>
        </p:txBody>
      </p:sp>
    </p:spTree>
    <p:extLst>
      <p:ext uri="{BB962C8B-B14F-4D97-AF65-F5344CB8AC3E}">
        <p14:creationId xmlns:p14="http://schemas.microsoft.com/office/powerpoint/2010/main" val="278348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9E83F-E10C-44A9-A113-4DDE17546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ARCH Model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A7B92E-7EC3-4D37-95AD-2D38C35E2C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0072" t="34639" r="14275" b="10676"/>
          <a:stretch/>
        </p:blipFill>
        <p:spPr>
          <a:xfrm>
            <a:off x="1591056" y="1534159"/>
            <a:ext cx="9521854" cy="4461291"/>
          </a:xfrm>
        </p:spPr>
      </p:pic>
    </p:spTree>
    <p:extLst>
      <p:ext uri="{BB962C8B-B14F-4D97-AF65-F5344CB8AC3E}">
        <p14:creationId xmlns:p14="http://schemas.microsoft.com/office/powerpoint/2010/main" val="158294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9E83F-E10C-44A9-A113-4DDE17546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GARCH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FD6A21-2911-4878-AF00-B2863AEC9C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0301" t="35114" r="15883" b="9858"/>
          <a:stretch/>
        </p:blipFill>
        <p:spPr>
          <a:xfrm>
            <a:off x="1591056" y="1442719"/>
            <a:ext cx="9521854" cy="4618371"/>
          </a:xfrm>
        </p:spPr>
      </p:pic>
    </p:spTree>
    <p:extLst>
      <p:ext uri="{BB962C8B-B14F-4D97-AF65-F5344CB8AC3E}">
        <p14:creationId xmlns:p14="http://schemas.microsoft.com/office/powerpoint/2010/main" val="46131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9E83F-E10C-44A9-A113-4DDE17546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GJR-GARCH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8B5082-810E-47AD-8A3D-E4CE8E949F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0447" t="34503" r="16070" b="10661"/>
          <a:stretch/>
        </p:blipFill>
        <p:spPr>
          <a:xfrm>
            <a:off x="2060233" y="1565446"/>
            <a:ext cx="9052677" cy="4398475"/>
          </a:xfrm>
        </p:spPr>
      </p:pic>
    </p:spTree>
    <p:extLst>
      <p:ext uri="{BB962C8B-B14F-4D97-AF65-F5344CB8AC3E}">
        <p14:creationId xmlns:p14="http://schemas.microsoft.com/office/powerpoint/2010/main" val="210109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9E83F-E10C-44A9-A113-4DDE17546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EGARCH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147830-2CC0-4FE5-B978-934DB6DA7E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0484" t="33415" r="16571" b="12141"/>
          <a:stretch/>
        </p:blipFill>
        <p:spPr>
          <a:xfrm>
            <a:off x="1715730" y="1583297"/>
            <a:ext cx="9272506" cy="4511376"/>
          </a:xfrm>
        </p:spPr>
      </p:pic>
    </p:spTree>
    <p:extLst>
      <p:ext uri="{BB962C8B-B14F-4D97-AF65-F5344CB8AC3E}">
        <p14:creationId xmlns:p14="http://schemas.microsoft.com/office/powerpoint/2010/main" val="318945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3FB794-ADFF-4698-AF78-F53F5D982D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32741" r="16500" b="12593"/>
          <a:stretch/>
        </p:blipFill>
        <p:spPr>
          <a:xfrm>
            <a:off x="1591056" y="1436660"/>
            <a:ext cx="9171224" cy="444118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49E83F-E10C-44A9-A113-4DDE17546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SVR-GARCH Model (linear kernel)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DC0847-49AC-4A27-A90E-B76BA14757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0643" t="30558" r="16112" b="14061"/>
          <a:stretch/>
        </p:blipFill>
        <p:spPr>
          <a:xfrm>
            <a:off x="1449566" y="1234440"/>
            <a:ext cx="9292867" cy="457728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8ECB02-3106-4794-9E10-8DE90616ECE9}"/>
              </a:ext>
            </a:extLst>
          </p:cNvPr>
          <p:cNvSpPr txBox="1"/>
          <p:nvPr/>
        </p:nvSpPr>
        <p:spPr>
          <a:xfrm>
            <a:off x="1591056" y="5877146"/>
            <a:ext cx="9329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In the parameter selection part of the SVR model, a validation procedure based on randomized search is used to select the two free parameters ϵ and C and one kernel coefficient γ.</a:t>
            </a:r>
          </a:p>
        </p:txBody>
      </p:sp>
    </p:spTree>
    <p:extLst>
      <p:ext uri="{BB962C8B-B14F-4D97-AF65-F5344CB8AC3E}">
        <p14:creationId xmlns:p14="http://schemas.microsoft.com/office/powerpoint/2010/main" val="253334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B5DD27-05E1-457E-90F8-11053D158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4" t="30764" r="16557" b="14660"/>
          <a:stretch/>
        </p:blipFill>
        <p:spPr>
          <a:xfrm>
            <a:off x="2021991" y="1689034"/>
            <a:ext cx="8955515" cy="4308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49E83F-E10C-44A9-A113-4DDE17546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SVR-GARCH Model (RBF kernel)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98EAEF-B7AC-42C2-9CD0-05B88BB6B7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0236" t="30387" r="16315" b="15255"/>
          <a:stretch/>
        </p:blipFill>
        <p:spPr>
          <a:xfrm>
            <a:off x="2021992" y="1689035"/>
            <a:ext cx="8940647" cy="4308540"/>
          </a:xfrm>
        </p:spPr>
      </p:pic>
    </p:spTree>
    <p:extLst>
      <p:ext uri="{BB962C8B-B14F-4D97-AF65-F5344CB8AC3E}">
        <p14:creationId xmlns:p14="http://schemas.microsoft.com/office/powerpoint/2010/main" val="120390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3C5BF3-71EC-4056-84DC-C54DAA14D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6" t="31704" r="16333" b="12444"/>
          <a:stretch/>
        </p:blipFill>
        <p:spPr>
          <a:xfrm>
            <a:off x="1353899" y="1143307"/>
            <a:ext cx="9996168" cy="490697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49E83F-E10C-44A9-A113-4DDE17546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Neural Networks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B6C4DF-FA82-4156-BF16-63C4E37D1B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0568" t="32244" r="16399" b="13231"/>
          <a:stretch/>
        </p:blipFill>
        <p:spPr>
          <a:xfrm>
            <a:off x="1403352" y="1234440"/>
            <a:ext cx="9897262" cy="481584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27DDAE-6345-473A-87DB-E7FEB6D7B73F}"/>
              </a:ext>
            </a:extLst>
          </p:cNvPr>
          <p:cNvSpPr txBox="1"/>
          <p:nvPr/>
        </p:nvSpPr>
        <p:spPr>
          <a:xfrm>
            <a:off x="1591056" y="5877146"/>
            <a:ext cx="9808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Two hidden layers – one with 256 neurons and second with 128 neurons and one output neuron since volatility is of continuous type. </a:t>
            </a:r>
            <a:r>
              <a:rPr lang="en-US" dirty="0" err="1">
                <a:solidFill>
                  <a:schemeClr val="bg1"/>
                </a:solidFill>
              </a:rPr>
              <a:t>ReLU</a:t>
            </a:r>
            <a:r>
              <a:rPr lang="en-US" dirty="0">
                <a:solidFill>
                  <a:schemeClr val="bg1"/>
                </a:solidFill>
              </a:rPr>
              <a:t> activation function used in hidden layers.</a:t>
            </a:r>
          </a:p>
        </p:txBody>
      </p:sp>
    </p:spTree>
    <p:extLst>
      <p:ext uri="{BB962C8B-B14F-4D97-AF65-F5344CB8AC3E}">
        <p14:creationId xmlns:p14="http://schemas.microsoft.com/office/powerpoint/2010/main" val="227340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6E265A0C-9495-43A5-86CA-58312046B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2" y="283906"/>
            <a:ext cx="11182556" cy="629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5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9E83F-E10C-44A9-A113-4DDE17546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HAR-RV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8E8E23-B428-453E-8F7B-9D78EC27C7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0214" t="36972" r="16512" b="8207"/>
          <a:stretch/>
        </p:blipFill>
        <p:spPr>
          <a:xfrm>
            <a:off x="1591056" y="1234440"/>
            <a:ext cx="9595104" cy="467619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E7CC36-A601-4DCD-A9B5-2F8A6BC7C2D1}"/>
              </a:ext>
            </a:extLst>
          </p:cNvPr>
          <p:cNvSpPr txBox="1"/>
          <p:nvPr/>
        </p:nvSpPr>
        <p:spPr>
          <a:xfrm>
            <a:off x="1828800" y="5830529"/>
            <a:ext cx="9521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exusSansWebPro"/>
              </a:rPr>
              <a:t>F</a:t>
            </a:r>
            <a:r>
              <a:rPr lang="en-US" b="0" i="0" dirty="0">
                <a:solidFill>
                  <a:schemeClr val="bg1"/>
                </a:solidFill>
                <a:effectLst/>
                <a:latin typeface="NexusSansWebPro"/>
              </a:rPr>
              <a:t>orecasting realized volatility in one day by considering the realized volatility of the previous week and previous month. </a:t>
            </a:r>
            <a:endParaRPr lang="en-US" dirty="0">
              <a:solidFill>
                <a:schemeClr val="bg1"/>
              </a:solidFill>
              <a:latin typeface="NexusSansWebPro"/>
            </a:endParaRPr>
          </a:p>
        </p:txBody>
      </p:sp>
    </p:spTree>
    <p:extLst>
      <p:ext uri="{BB962C8B-B14F-4D97-AF65-F5344CB8AC3E}">
        <p14:creationId xmlns:p14="http://schemas.microsoft.com/office/powerpoint/2010/main" val="36553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72CCE73-D5CB-A139-AB50-54B03112C9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565152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DC2ED-DC2F-4379-BB5C-C2889B41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57451"/>
            <a:ext cx="9626949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9802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1DD8FF-5E78-4236-B661-D6CFF018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4D197-AA86-4DED-B49B-905DA204F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Stocks that are volatile for a long time will remain volatile while stocks that are non-volatile for a long time, will remain non-volatile.</a:t>
            </a:r>
          </a:p>
          <a:p>
            <a:r>
              <a:rPr lang="en-US" dirty="0">
                <a:solidFill>
                  <a:schemeClr val="bg1"/>
                </a:solidFill>
              </a:rPr>
              <a:t>Uncertainty makes volatility an important aspect while diversifying </a:t>
            </a:r>
            <a:r>
              <a:rPr lang="en-US">
                <a:solidFill>
                  <a:schemeClr val="bg1"/>
                </a:solidFill>
              </a:rPr>
              <a:t>your portfolio.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31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1DD8FF-5E78-4236-B661-D6CFF018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4D197-AA86-4DED-B49B-905DA204F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Predicting volatility by considering an implied volatility index like VIX or daily traded volume.</a:t>
            </a:r>
          </a:p>
          <a:p>
            <a:r>
              <a:rPr lang="en-US" dirty="0">
                <a:solidFill>
                  <a:schemeClr val="bg1"/>
                </a:solidFill>
              </a:rPr>
              <a:t>Predicting volatility of traditionally neglected categories like municipal bonds.</a:t>
            </a:r>
          </a:p>
          <a:p>
            <a:r>
              <a:rPr lang="en-US" dirty="0">
                <a:solidFill>
                  <a:schemeClr val="bg1"/>
                </a:solidFill>
              </a:rPr>
              <a:t>Implementing volatility prediction and clustering on sector indexes to see which overall industry is more volatile than the others.</a:t>
            </a:r>
          </a:p>
        </p:txBody>
      </p:sp>
    </p:spTree>
    <p:extLst>
      <p:ext uri="{BB962C8B-B14F-4D97-AF65-F5344CB8AC3E}">
        <p14:creationId xmlns:p14="http://schemas.microsoft.com/office/powerpoint/2010/main" val="275610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BD068-18C4-4EF5-9B79-423797970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D5FCA-4FE7-4F42-84F9-E12C8F808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800" b="0" i="0" dirty="0" err="1">
                <a:solidFill>
                  <a:schemeClr val="bg1"/>
                </a:solidFill>
                <a:effectLst/>
                <a:latin typeface="NexusSansWebPro"/>
              </a:rPr>
              <a:t>Haugom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NexusSansWebPro"/>
              </a:rPr>
              <a:t>, Erik and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NexusSansWebPro"/>
              </a:rPr>
              <a:t>Haugom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NexusSansWebPro"/>
              </a:rPr>
              <a:t>, Erik and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NexusSansWebPro"/>
              </a:rPr>
              <a:t>Langeland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NexusSansWebPro"/>
              </a:rPr>
              <a:t>, Henrik and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NexusSansWebPro"/>
              </a:rPr>
              <a:t>Molnár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NexusSansWebPro"/>
              </a:rPr>
              <a:t>, Peter and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NexusSansWebPro"/>
              </a:rPr>
              <a:t>Westgaard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NexusSansWebPro"/>
              </a:rPr>
              <a:t>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NexusSansWebPro"/>
              </a:rPr>
              <a:t>Sjur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NexusSansWebPro"/>
              </a:rPr>
              <a:t>, Forecasting Volatility of the U.S. Oil Market (January 29, 2014). Available at SSRN: </a:t>
            </a:r>
            <a:r>
              <a:rPr lang="en-US" sz="1800" b="0" i="0" u="sng" dirty="0">
                <a:solidFill>
                  <a:schemeClr val="bg1"/>
                </a:solidFill>
                <a:effectLst/>
                <a:latin typeface="NexusSansWeb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https://ssrn.com/abstract=2691391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NexusSansWebPro"/>
              </a:rPr>
              <a:t> or </a:t>
            </a:r>
            <a:r>
              <a:rPr lang="en-US" sz="1800" b="0" i="0" u="sng" dirty="0">
                <a:solidFill>
                  <a:schemeClr val="bg1"/>
                </a:solidFill>
                <a:effectLst/>
                <a:latin typeface="NexusSansWeb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http://dx.doi.org/10.2139/ssrn.2691391</a:t>
            </a:r>
            <a:endParaRPr lang="en-US" sz="1800" b="0" i="0" u="sng" dirty="0">
              <a:solidFill>
                <a:schemeClr val="bg1"/>
              </a:solidFill>
              <a:effectLst/>
              <a:latin typeface="NexusSansWebPro"/>
            </a:endParaRPr>
          </a:p>
          <a:p>
            <a:pPr algn="just"/>
            <a:r>
              <a:rPr lang="en-US" sz="1800" b="0" i="0" dirty="0">
                <a:solidFill>
                  <a:schemeClr val="bg1"/>
                </a:solidFill>
                <a:effectLst/>
                <a:latin typeface="NexusSansWebPro"/>
              </a:rPr>
              <a:t>Sun, H., Yu, B. Forecasting Financial Returns Volatility: A GARCH-SVR Model. </a:t>
            </a:r>
            <a:r>
              <a:rPr lang="en-US" sz="1800" b="0" i="1" dirty="0" err="1">
                <a:solidFill>
                  <a:schemeClr val="bg1"/>
                </a:solidFill>
                <a:effectLst/>
                <a:latin typeface="NexusSansWebPro"/>
              </a:rPr>
              <a:t>Comput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NexusSansWebPro"/>
              </a:rPr>
              <a:t> Econ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NexusSansWebPro"/>
              </a:rPr>
              <a:t> </a:t>
            </a:r>
            <a:r>
              <a:rPr lang="en-US" sz="1800" b="1" i="0" dirty="0">
                <a:solidFill>
                  <a:schemeClr val="bg1"/>
                </a:solidFill>
                <a:effectLst/>
                <a:latin typeface="NexusSansWebPro"/>
              </a:rPr>
              <a:t>55, 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NexusSansWebPro"/>
              </a:rPr>
              <a:t>451–471 (2020).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NexusSansWeb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https://doi.org/10.1007/s10614-019-09896-w</a:t>
            </a:r>
            <a:endParaRPr lang="en-US" sz="1800" b="0" i="0" dirty="0">
              <a:solidFill>
                <a:schemeClr val="bg1"/>
              </a:solidFill>
              <a:effectLst/>
              <a:latin typeface="NexusSansWebPro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latin typeface="NexusSansWebPro"/>
              </a:rPr>
              <a:t>Machine Learning for Financial Risk Management with Python by Abdullah </a:t>
            </a:r>
            <a:r>
              <a:rPr lang="en-US" sz="1800" dirty="0" err="1">
                <a:solidFill>
                  <a:schemeClr val="bg1"/>
                </a:solidFill>
                <a:latin typeface="NexusSansWebPro"/>
              </a:rPr>
              <a:t>Karasan</a:t>
            </a:r>
            <a:r>
              <a:rPr lang="en-US" sz="1800" dirty="0">
                <a:solidFill>
                  <a:schemeClr val="bg1"/>
                </a:solidFill>
                <a:latin typeface="NexusSansWebPr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98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erial view of a highway near the ocean">
            <a:extLst>
              <a:ext uri="{FF2B5EF4-FFF2-40B4-BE49-F238E27FC236}">
                <a16:creationId xmlns:a16="http://schemas.microsoft.com/office/drawing/2014/main" id="{2C30CF25-3B3A-9F46-3748-05C4CA118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3" b="131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3751" y="4102096"/>
            <a:ext cx="9418249" cy="275590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BFA7E0-4F97-47C9-A7EE-5A9807A0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16" y="4642192"/>
            <a:ext cx="8393008" cy="1015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9715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FCBDD1C1-2763-44E2-A12B-75B6C6ECA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48" y="251184"/>
            <a:ext cx="11298903" cy="635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0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5D6FD-2C6D-40BC-8B5A-DF61D52C8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42" y="455362"/>
            <a:ext cx="3183457" cy="33929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K-Means Clustering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987DC2B-5570-EBC9-3DED-B80409E9E4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1152823"/>
              </p:ext>
            </p:extLst>
          </p:nvPr>
        </p:nvGraphicFramePr>
        <p:xfrm>
          <a:off x="5224244" y="409518"/>
          <a:ext cx="6034656" cy="563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463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D144-FBA9-484E-81FF-1DD7485FE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K-Means: Results and Observations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BBC8A4-7B1C-4053-90DF-112F786ED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Elbow Method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E6CDB1-4CDB-4C96-AF16-910113F9BA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597" t="35173" r="42415" b="23748"/>
          <a:stretch/>
        </p:blipFill>
        <p:spPr>
          <a:xfrm>
            <a:off x="1637886" y="2988998"/>
            <a:ext cx="4332037" cy="26350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A738BE-44C7-4624-ACFC-A850535C19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Silhouette Analysis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4E2830-D340-4CCF-A587-0D1C41C75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Silhouette score of 0.4568</a:t>
            </a:r>
          </a:p>
        </p:txBody>
      </p:sp>
    </p:spTree>
    <p:extLst>
      <p:ext uri="{BB962C8B-B14F-4D97-AF65-F5344CB8AC3E}">
        <p14:creationId xmlns:p14="http://schemas.microsoft.com/office/powerpoint/2010/main" val="43983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667655-2439-4713-A72C-F4C802C67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568" y="406201"/>
            <a:ext cx="4018219" cy="1550419"/>
          </a:xfrm>
        </p:spPr>
        <p:txBody>
          <a:bodyPr>
            <a:normAutofit/>
          </a:bodyPr>
          <a:lstStyle/>
          <a:p>
            <a:r>
              <a:rPr lang="en-US" dirty="0"/>
              <a:t>K-Means: Results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A5DA49F-8E60-2215-3332-0F3627134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568" y="2169848"/>
            <a:ext cx="4018219" cy="3926152"/>
          </a:xfrm>
        </p:spPr>
        <p:txBody>
          <a:bodyPr>
            <a:normAutofit/>
          </a:bodyPr>
          <a:lstStyle/>
          <a:p>
            <a:r>
              <a:rPr lang="en-US" sz="1800" dirty="0"/>
              <a:t>Cluster 1 – 305 stocks (e.g. Bank of America, AT&amp;T).</a:t>
            </a:r>
          </a:p>
          <a:p>
            <a:r>
              <a:rPr lang="en-US" sz="1800" dirty="0"/>
              <a:t>Cluster 2 – 6 stocks (e.g. AMD, Tesla).</a:t>
            </a:r>
          </a:p>
          <a:p>
            <a:r>
              <a:rPr lang="en-US" sz="1800" dirty="0"/>
              <a:t>Cluster 3 – 40 stocks (e.g. Apple, Moderna).</a:t>
            </a:r>
          </a:p>
          <a:p>
            <a:r>
              <a:rPr lang="en-US" sz="1800" dirty="0"/>
              <a:t>Cluster 4 – 1 stock (NVIDIA).</a:t>
            </a:r>
          </a:p>
          <a:p>
            <a:r>
              <a:rPr lang="en-US" sz="1800" dirty="0"/>
              <a:t>Cluster 5 – 152 stocks (e.g. Google, Texas Instruments).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F2DB14EB-D43B-482E-AC24-E810A3670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" t="1447" r="7532" b="6938"/>
          <a:stretch/>
        </p:blipFill>
        <p:spPr>
          <a:xfrm>
            <a:off x="5655677" y="0"/>
            <a:ext cx="6536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28644-A34F-4788-88FD-3AD91627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K-Means: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FAC98A-F31B-414B-817D-B4A4D9C29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20" t="12085" r="73230" b="12530"/>
          <a:stretch/>
        </p:blipFill>
        <p:spPr>
          <a:xfrm>
            <a:off x="1444293" y="1752076"/>
            <a:ext cx="1895433" cy="3854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67688E-F87D-46E0-8018-4942905A3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0" t="12760" r="73065" b="11398"/>
          <a:stretch/>
        </p:blipFill>
        <p:spPr>
          <a:xfrm>
            <a:off x="3315806" y="1752077"/>
            <a:ext cx="2091410" cy="3854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47CE3-6258-4E77-BB29-796BA5CD5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32" t="15484" r="74032" b="9964"/>
          <a:stretch/>
        </p:blipFill>
        <p:spPr>
          <a:xfrm>
            <a:off x="5407216" y="1752078"/>
            <a:ext cx="2016409" cy="3854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42D188-ABF0-490C-A9E1-4687751519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3" t="15341" r="72742" b="10538"/>
          <a:stretch/>
        </p:blipFill>
        <p:spPr>
          <a:xfrm>
            <a:off x="7423625" y="1752079"/>
            <a:ext cx="2139953" cy="3854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82C656-0DF5-4993-8295-1D082D7B41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32" t="20072" r="70968" b="5793"/>
          <a:stretch/>
        </p:blipFill>
        <p:spPr>
          <a:xfrm>
            <a:off x="9542195" y="1752081"/>
            <a:ext cx="2311011" cy="385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4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5D6FD-2C6D-40BC-8B5A-DF61D52C8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42" y="455362"/>
            <a:ext cx="3183457" cy="33929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Volatility Clustering and Prediction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987DC2B-5570-EBC9-3DED-B80409E9E4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0971704"/>
              </p:ext>
            </p:extLst>
          </p:nvPr>
        </p:nvGraphicFramePr>
        <p:xfrm>
          <a:off x="5224244" y="409518"/>
          <a:ext cx="6034656" cy="563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F276280-F32D-44DC-8206-857DFE7C86D2}"/>
              </a:ext>
            </a:extLst>
          </p:cNvPr>
          <p:cNvSpPr txBox="1"/>
          <p:nvPr/>
        </p:nvSpPr>
        <p:spPr>
          <a:xfrm>
            <a:off x="1515263" y="3328424"/>
            <a:ext cx="2930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S&amp;P 500 data used for prototyping</a:t>
            </a:r>
          </a:p>
        </p:txBody>
      </p:sp>
    </p:spTree>
    <p:extLst>
      <p:ext uri="{BB962C8B-B14F-4D97-AF65-F5344CB8AC3E}">
        <p14:creationId xmlns:p14="http://schemas.microsoft.com/office/powerpoint/2010/main" val="229655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77E0-6674-4C6A-9601-DD490C509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190" y="0"/>
            <a:ext cx="9486690" cy="1550419"/>
          </a:xfrm>
          <a:solidFill>
            <a:schemeClr val="tx1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Volatility Clustering &amp; Prediction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712A1-8A28-45C7-BFAB-CBD25A113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009" t="32309" r="18429" b="12280"/>
          <a:stretch/>
        </p:blipFill>
        <p:spPr>
          <a:xfrm>
            <a:off x="1468838" y="1550419"/>
            <a:ext cx="4627162" cy="23426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EA44C-8317-4D34-AC52-FE7DA0F43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17" t="36444" r="16500" b="9037"/>
          <a:stretch/>
        </p:blipFill>
        <p:spPr>
          <a:xfrm>
            <a:off x="6929120" y="1588929"/>
            <a:ext cx="4627162" cy="23041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105F66-9B84-4D0B-BB97-8CE3FB514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83" t="65840" r="19250" b="19555"/>
          <a:stretch/>
        </p:blipFill>
        <p:spPr>
          <a:xfrm>
            <a:off x="3161135" y="5629751"/>
            <a:ext cx="6908800" cy="1001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F952C2-7215-4A10-BF5A-1A0466BE49B9}"/>
              </a:ext>
            </a:extLst>
          </p:cNvPr>
          <p:cNvSpPr txBox="1"/>
          <p:nvPr/>
        </p:nvSpPr>
        <p:spPr>
          <a:xfrm>
            <a:off x="2333095" y="4439868"/>
            <a:ext cx="856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formula for realized volatility is -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4D87FA-324B-4443-BD30-8B07CCF51F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583" t="62815" r="33500" b="22607"/>
          <a:stretch/>
        </p:blipFill>
        <p:spPr>
          <a:xfrm>
            <a:off x="6615535" y="4213798"/>
            <a:ext cx="3647440" cy="99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5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1230</TotalTime>
  <Words>540</Words>
  <Application>Microsoft Office PowerPoint</Application>
  <PresentationFormat>Widescreen</PresentationFormat>
  <Paragraphs>56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Neue Haas Grotesk Text Pro</vt:lpstr>
      <vt:lpstr>NexusSansWebPro</vt:lpstr>
      <vt:lpstr>InterweaveVTI</vt:lpstr>
      <vt:lpstr>Office Theme</vt:lpstr>
      <vt:lpstr>Stock Portfolio Diversification using Time Series Analysis and Machine Learning</vt:lpstr>
      <vt:lpstr>PowerPoint Presentation</vt:lpstr>
      <vt:lpstr>PowerPoint Presentation</vt:lpstr>
      <vt:lpstr>K-Means Clustering</vt:lpstr>
      <vt:lpstr>K-Means: Results and Observations</vt:lpstr>
      <vt:lpstr>K-Means: Results</vt:lpstr>
      <vt:lpstr>K-Means: Results</vt:lpstr>
      <vt:lpstr>Volatility Clustering and Prediction</vt:lpstr>
      <vt:lpstr>Volatility Clustering &amp; Prediction</vt:lpstr>
      <vt:lpstr>Volatility Clustering &amp; Prediction</vt:lpstr>
      <vt:lpstr>PowerPoint Presentation</vt:lpstr>
      <vt:lpstr>Results of Volatility Prediction</vt:lpstr>
      <vt:lpstr>ARCH Model</vt:lpstr>
      <vt:lpstr>GARCH Model</vt:lpstr>
      <vt:lpstr>GJR-GARCH Model</vt:lpstr>
      <vt:lpstr>EGARCH Model</vt:lpstr>
      <vt:lpstr>SVR-GARCH Model (linear kernel)</vt:lpstr>
      <vt:lpstr>SVR-GARCH Model (RBF kernel)</vt:lpstr>
      <vt:lpstr>Neural Networks</vt:lpstr>
      <vt:lpstr>HAR-RV Model</vt:lpstr>
      <vt:lpstr>Demo</vt:lpstr>
      <vt:lpstr>Inference</vt:lpstr>
      <vt:lpstr>Future Work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Kedar Ghule</dc:creator>
  <cp:lastModifiedBy>Kedar Ghule</cp:lastModifiedBy>
  <cp:revision>49</cp:revision>
  <dcterms:created xsi:type="dcterms:W3CDTF">2022-04-08T21:02:42Z</dcterms:created>
  <dcterms:modified xsi:type="dcterms:W3CDTF">2022-04-25T22:08:17Z</dcterms:modified>
</cp:coreProperties>
</file>